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 snapToGrid="0" snapToObjects="1">
      <p:cViewPr>
        <p:scale>
          <a:sx n="33" d="100"/>
          <a:sy n="33" d="100"/>
        </p:scale>
        <p:origin x="-1048" y="-536"/>
      </p:cViewPr>
      <p:guideLst>
        <p:guide orient="horz" pos="10368"/>
        <p:guide pos="13824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A7405-E476-8E4F-9ED7-3ED3402D6E5F}" type="datetimeFigureOut">
              <a:rPr lang="en-US" smtClean="0"/>
              <a:t>3/13/18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87271-7136-8C47-8ED5-FBEA7BB20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120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A7405-E476-8E4F-9ED7-3ED3402D6E5F}" type="datetimeFigureOut">
              <a:rPr lang="en-US" smtClean="0"/>
              <a:t>3/13/18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87271-7136-8C47-8ED5-FBEA7BB20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2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2742906" y="6324600"/>
            <a:ext cx="47404019" cy="134820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0845" y="6324600"/>
            <a:ext cx="141480541" cy="134820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A7405-E476-8E4F-9ED7-3ED3402D6E5F}" type="datetimeFigureOut">
              <a:rPr lang="en-US" smtClean="0"/>
              <a:t>3/13/18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87271-7136-8C47-8ED5-FBEA7BB20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051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A7405-E476-8E4F-9ED7-3ED3402D6E5F}" type="datetimeFigureOut">
              <a:rPr lang="en-US" smtClean="0"/>
              <a:t>3/13/18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87271-7136-8C47-8ED5-FBEA7BB20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764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1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1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A7405-E476-8E4F-9ED7-3ED3402D6E5F}" type="datetimeFigureOut">
              <a:rPr lang="en-US" smtClean="0"/>
              <a:t>3/13/18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87271-7136-8C47-8ED5-FBEA7BB20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571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30843" y="36865560"/>
            <a:ext cx="9444228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704643" y="36865560"/>
            <a:ext cx="9444228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A7405-E476-8E4F-9ED7-3ED3402D6E5F}" type="datetimeFigureOut">
              <a:rPr lang="en-US" smtClean="0"/>
              <a:t>3/13/18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87271-7136-8C47-8ED5-FBEA7BB20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109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1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1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3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3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A7405-E476-8E4F-9ED7-3ED3402D6E5F}" type="datetimeFigureOut">
              <a:rPr lang="en-US" smtClean="0"/>
              <a:t>3/13/18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87271-7136-8C47-8ED5-FBEA7BB20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43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A7405-E476-8E4F-9ED7-3ED3402D6E5F}" type="datetimeFigureOut">
              <a:rPr lang="en-US" smtClean="0"/>
              <a:t>3/13/18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87271-7136-8C47-8ED5-FBEA7BB20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005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A7405-E476-8E4F-9ED7-3ED3402D6E5F}" type="datetimeFigureOut">
              <a:rPr lang="en-US" smtClean="0"/>
              <a:t>3/13/18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87271-7136-8C47-8ED5-FBEA7BB20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149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5" y="1310640"/>
            <a:ext cx="14439901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5" y="6888483"/>
            <a:ext cx="14439901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A7405-E476-8E4F-9ED7-3ED3402D6E5F}" type="datetimeFigureOut">
              <a:rPr lang="en-US" smtClean="0"/>
              <a:t>3/13/18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87271-7136-8C47-8ED5-FBEA7BB20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970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1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1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1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A7405-E476-8E4F-9ED7-3ED3402D6E5F}" type="datetimeFigureOut">
              <a:rPr lang="en-US" smtClean="0"/>
              <a:t>3/13/18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87271-7136-8C47-8ED5-FBEA7BB20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7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A7405-E476-8E4F-9ED7-3ED3402D6E5F}" type="datetimeFigureOut">
              <a:rPr lang="en-US" smtClean="0"/>
              <a:t>3/13/18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87271-7136-8C47-8ED5-FBEA7BB20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4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9456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2194560" rtl="0" eaLnBrk="1" latinLnBrk="0" hangingPunct="1">
        <a:spcBef>
          <a:spcPct val="20000"/>
        </a:spcBef>
        <a:buFont typeface="Arial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2194560" rtl="0" eaLnBrk="1" latinLnBrk="0" hangingPunct="1">
        <a:spcBef>
          <a:spcPct val="20000"/>
        </a:spcBef>
        <a:buFont typeface="Arial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2194560" rtl="0" eaLnBrk="1" latinLnBrk="0" hangingPunct="1">
        <a:spcBef>
          <a:spcPct val="20000"/>
        </a:spcBef>
        <a:buFont typeface="Arial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2194560" rtl="0" eaLnBrk="1" latinLnBrk="0" hangingPunct="1">
        <a:spcBef>
          <a:spcPct val="20000"/>
        </a:spcBef>
        <a:buFont typeface="Arial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2194560" rtl="0" eaLnBrk="1" latinLnBrk="0" hangingPunct="1">
        <a:spcBef>
          <a:spcPct val="20000"/>
        </a:spcBef>
        <a:buFont typeface="Arial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34160899" y="12649172"/>
            <a:ext cx="8773675" cy="87480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Beautiful results images here</a:t>
            </a:r>
            <a:endParaRPr lang="en-US" dirty="0"/>
          </a:p>
        </p:txBody>
      </p:sp>
      <p:pic>
        <p:nvPicPr>
          <p:cNvPr id="37" name="Picture 3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80550" y="1130886"/>
            <a:ext cx="8096250" cy="2477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60"/>
          <p:cNvSpPr txBox="1">
            <a:spLocks noChangeArrowheads="1"/>
          </p:cNvSpPr>
          <p:nvPr/>
        </p:nvSpPr>
        <p:spPr bwMode="auto">
          <a:xfrm>
            <a:off x="-19120" y="974696"/>
            <a:ext cx="43891200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50165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50165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6400" b="1" dirty="0" smtClean="0">
                <a:cs typeface="Arial" charset="0"/>
              </a:rPr>
              <a:t>Your poster title goes here; use a simple font for readability</a:t>
            </a:r>
            <a:endParaRPr lang="en-US" sz="6400" b="1" dirty="0">
              <a:cs typeface="Arial" charset="0"/>
            </a:endParaRPr>
          </a:p>
          <a:p>
            <a:pPr algn="ctr" eaLnBrk="1" hangingPunct="1"/>
            <a:r>
              <a:rPr lang="en-US" sz="4800" dirty="0" smtClean="0">
                <a:cs typeface="Arial" charset="0"/>
              </a:rPr>
              <a:t>Authors’ names go here</a:t>
            </a:r>
          </a:p>
          <a:p>
            <a:pPr algn="ctr" eaLnBrk="1" hangingPunct="1"/>
            <a:r>
              <a:rPr lang="en-US" sz="3600" dirty="0" smtClean="0">
                <a:cs typeface="Arial" charset="0"/>
              </a:rPr>
              <a:t>Departments or Research Institutes to which the authors belong (Choose appropriate logos for HOUR </a:t>
            </a:r>
            <a:r>
              <a:rPr lang="en-US" sz="3600" dirty="0" err="1" smtClean="0">
                <a:cs typeface="Arial" charset="0"/>
              </a:rPr>
              <a:t>etc</a:t>
            </a:r>
            <a:r>
              <a:rPr lang="en-US" sz="3600" dirty="0" smtClean="0">
                <a:cs typeface="Arial" charset="0"/>
              </a:rPr>
              <a:t>!)</a:t>
            </a:r>
          </a:p>
          <a:p>
            <a:pPr algn="ctr" eaLnBrk="1" hangingPunct="1"/>
            <a:r>
              <a:rPr lang="en-US" sz="3600" dirty="0" smtClean="0">
                <a:cs typeface="Arial" charset="0"/>
              </a:rPr>
              <a:t>Johns </a:t>
            </a:r>
            <a:r>
              <a:rPr lang="en-US" sz="3600" dirty="0">
                <a:cs typeface="Arial" charset="0"/>
              </a:rPr>
              <a:t>Hopkins University</a:t>
            </a:r>
          </a:p>
        </p:txBody>
      </p:sp>
      <p:sp>
        <p:nvSpPr>
          <p:cNvPr id="11" name="Text Box 65"/>
          <p:cNvSpPr txBox="1">
            <a:spLocks noChangeArrowheads="1"/>
          </p:cNvSpPr>
          <p:nvPr/>
        </p:nvSpPr>
        <p:spPr bwMode="auto">
          <a:xfrm>
            <a:off x="28789313" y="22078950"/>
            <a:ext cx="14187487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182880" tIns="91440" rIns="182880" bIns="91440">
            <a:spAutoFit/>
          </a:bodyPr>
          <a:lstStyle/>
          <a:p>
            <a:pPr defTabSz="4702175">
              <a:defRPr/>
            </a:pPr>
            <a:r>
              <a:rPr lang="en-US" sz="4800" b="1" dirty="0" smtClean="0">
                <a:latin typeface="Arial"/>
                <a:ea typeface="ＭＳ Ｐゴシック" pitchFamily="1" charset="-128"/>
                <a:cs typeface="Arial"/>
              </a:rPr>
              <a:t>Conclusions</a:t>
            </a:r>
            <a:endParaRPr lang="en-US" sz="4800" b="1" dirty="0">
              <a:latin typeface="Arial"/>
              <a:ea typeface="ＭＳ Ｐゴシック" pitchFamily="1" charset="-128"/>
              <a:cs typeface="Arial"/>
            </a:endParaRPr>
          </a:p>
        </p:txBody>
      </p:sp>
      <p:sp>
        <p:nvSpPr>
          <p:cNvPr id="12" name="Text Box 55"/>
          <p:cNvSpPr txBox="1">
            <a:spLocks noChangeArrowheads="1"/>
          </p:cNvSpPr>
          <p:nvPr/>
        </p:nvSpPr>
        <p:spPr bwMode="auto">
          <a:xfrm>
            <a:off x="28736925" y="23115588"/>
            <a:ext cx="1262697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914400" eaLnBrk="1" hangingPunct="1">
              <a:spcBef>
                <a:spcPct val="50000"/>
              </a:spcBef>
            </a:pPr>
            <a:r>
              <a:rPr lang="en-US" sz="3200" dirty="0" smtClean="0"/>
              <a:t>Summarize the conclusions of your study. What are the take-home messages for the reader/viewer?</a:t>
            </a:r>
            <a:endParaRPr lang="en-US" sz="3200" dirty="0"/>
          </a:p>
        </p:txBody>
      </p:sp>
      <p:sp>
        <p:nvSpPr>
          <p:cNvPr id="13" name="Text Box 56"/>
          <p:cNvSpPr txBox="1">
            <a:spLocks noChangeArrowheads="1"/>
          </p:cNvSpPr>
          <p:nvPr/>
        </p:nvSpPr>
        <p:spPr bwMode="auto">
          <a:xfrm>
            <a:off x="579439" y="5462588"/>
            <a:ext cx="13828712" cy="7186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914400" eaLnBrk="1" hangingPunct="1">
              <a:spcAft>
                <a:spcPts val="600"/>
              </a:spcAft>
            </a:pPr>
            <a:r>
              <a:rPr lang="en-US" sz="3200" dirty="0" smtClean="0"/>
              <a:t>The goal of the abstract is to summarize the whole poster in one place. You do not have to squeeze every fact in here; focus on the most important points only. It can help to give the abstract a structure, such as: </a:t>
            </a:r>
          </a:p>
          <a:p>
            <a:pPr defTabSz="914400" eaLnBrk="1" hangingPunct="1">
              <a:spcAft>
                <a:spcPts val="600"/>
              </a:spcAft>
            </a:pPr>
            <a:r>
              <a:rPr lang="en-US" sz="3200" b="1" dirty="0" smtClean="0"/>
              <a:t>Motivation</a:t>
            </a:r>
            <a:r>
              <a:rPr lang="en-US" sz="3200" b="1" dirty="0"/>
              <a:t>. </a:t>
            </a:r>
            <a:r>
              <a:rPr lang="en-US" sz="3200" dirty="0" smtClean="0"/>
              <a:t>Briefly describe the context and background to this work.</a:t>
            </a:r>
          </a:p>
          <a:p>
            <a:pPr defTabSz="914400" eaLnBrk="1" hangingPunct="1">
              <a:spcAft>
                <a:spcPts val="600"/>
              </a:spcAft>
            </a:pPr>
            <a:endParaRPr lang="en-US" sz="3200" dirty="0" smtClean="0"/>
          </a:p>
          <a:p>
            <a:pPr defTabSz="914400" eaLnBrk="1" hangingPunct="1">
              <a:spcAft>
                <a:spcPts val="600"/>
              </a:spcAft>
            </a:pPr>
            <a:endParaRPr lang="en-US" sz="3200" dirty="0" smtClean="0"/>
          </a:p>
          <a:p>
            <a:pPr defTabSz="914400" eaLnBrk="1" hangingPunct="1">
              <a:spcAft>
                <a:spcPts val="600"/>
              </a:spcAft>
            </a:pPr>
            <a:endParaRPr lang="en-US" sz="3200" dirty="0"/>
          </a:p>
          <a:p>
            <a:pPr defTabSz="914400" eaLnBrk="1" hangingPunct="1">
              <a:spcAft>
                <a:spcPts val="600"/>
              </a:spcAft>
            </a:pPr>
            <a:r>
              <a:rPr lang="en-US" sz="3200" b="1" dirty="0"/>
              <a:t>Methods.</a:t>
            </a:r>
            <a:r>
              <a:rPr lang="en-US" sz="3200" dirty="0"/>
              <a:t> </a:t>
            </a:r>
            <a:r>
              <a:rPr lang="en-US" sz="3200" dirty="0" smtClean="0"/>
              <a:t>Describe the important techniques relevant to this study.</a:t>
            </a:r>
          </a:p>
          <a:p>
            <a:pPr defTabSz="914400" eaLnBrk="1" hangingPunct="1">
              <a:spcAft>
                <a:spcPts val="600"/>
              </a:spcAft>
            </a:pPr>
            <a:endParaRPr lang="en-US" sz="3200" dirty="0"/>
          </a:p>
          <a:p>
            <a:pPr defTabSz="914400" eaLnBrk="1" hangingPunct="1">
              <a:spcAft>
                <a:spcPts val="600"/>
              </a:spcAft>
            </a:pPr>
            <a:endParaRPr lang="en-US" sz="3200" dirty="0" smtClean="0"/>
          </a:p>
          <a:p>
            <a:pPr defTabSz="914400" eaLnBrk="1" hangingPunct="1">
              <a:spcAft>
                <a:spcPts val="600"/>
              </a:spcAft>
            </a:pPr>
            <a:endParaRPr lang="en-US" sz="3200" b="1" dirty="0" smtClean="0"/>
          </a:p>
          <a:p>
            <a:pPr defTabSz="914400" eaLnBrk="1" hangingPunct="1">
              <a:spcAft>
                <a:spcPts val="600"/>
              </a:spcAft>
            </a:pPr>
            <a:r>
              <a:rPr lang="en-US" sz="3200" b="1" dirty="0" smtClean="0"/>
              <a:t>Results</a:t>
            </a:r>
            <a:r>
              <a:rPr lang="en-US" sz="3200" b="1" dirty="0"/>
              <a:t>. </a:t>
            </a:r>
            <a:r>
              <a:rPr lang="en-US" sz="3200" dirty="0" smtClean="0"/>
              <a:t>Summarize the observations that you’ve made (what you are about to talk about!)</a:t>
            </a:r>
            <a:endParaRPr lang="en-US" sz="3200" dirty="0"/>
          </a:p>
        </p:txBody>
      </p:sp>
      <p:sp>
        <p:nvSpPr>
          <p:cNvPr id="15" name="Text Box 56"/>
          <p:cNvSpPr txBox="1">
            <a:spLocks noChangeArrowheads="1"/>
          </p:cNvSpPr>
          <p:nvPr/>
        </p:nvSpPr>
        <p:spPr bwMode="auto">
          <a:xfrm>
            <a:off x="579438" y="16117888"/>
            <a:ext cx="13828712" cy="8171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914400" eaLnBrk="1" hangingPunct="1">
              <a:spcAft>
                <a:spcPts val="600"/>
              </a:spcAft>
            </a:pPr>
            <a:r>
              <a:rPr lang="en-US" sz="3200" dirty="0" smtClean="0"/>
              <a:t>Give a more detailed description of the background. Focus on background that is necessary for a person not directly in your field to understand your presentation. Avoid unnecessary jargon, and make the writing as clear as possible.</a:t>
            </a:r>
          </a:p>
          <a:p>
            <a:pPr defTabSz="914400" eaLnBrk="1" hangingPunct="1">
              <a:spcAft>
                <a:spcPts val="600"/>
              </a:spcAft>
            </a:pPr>
            <a:endParaRPr lang="en-US" sz="3200" dirty="0"/>
          </a:p>
          <a:p>
            <a:pPr defTabSz="914400" eaLnBrk="1" hangingPunct="1">
              <a:spcAft>
                <a:spcPts val="600"/>
              </a:spcAft>
            </a:pPr>
            <a:endParaRPr lang="en-US" sz="3200" dirty="0" smtClean="0"/>
          </a:p>
          <a:p>
            <a:pPr defTabSz="914400" eaLnBrk="1" hangingPunct="1">
              <a:spcAft>
                <a:spcPts val="600"/>
              </a:spcAft>
            </a:pPr>
            <a:r>
              <a:rPr lang="en-US" sz="3200" dirty="0" smtClean="0"/>
              <a:t>Including schematics here can be very helpful.</a:t>
            </a:r>
          </a:p>
          <a:p>
            <a:pPr defTabSz="914400" eaLnBrk="1" hangingPunct="1">
              <a:spcAft>
                <a:spcPts val="600"/>
              </a:spcAft>
            </a:pPr>
            <a:endParaRPr lang="en-US" sz="3200" dirty="0"/>
          </a:p>
          <a:p>
            <a:pPr defTabSz="914400" eaLnBrk="1" hangingPunct="1">
              <a:spcAft>
                <a:spcPts val="600"/>
              </a:spcAft>
            </a:pPr>
            <a:endParaRPr lang="en-US" sz="3200" dirty="0" smtClean="0"/>
          </a:p>
          <a:p>
            <a:pPr defTabSz="914400" eaLnBrk="1" hangingPunct="1">
              <a:spcAft>
                <a:spcPts val="600"/>
              </a:spcAft>
            </a:pPr>
            <a:endParaRPr lang="en-US" sz="3200" dirty="0"/>
          </a:p>
          <a:p>
            <a:pPr defTabSz="914400" eaLnBrk="1" hangingPunct="1">
              <a:spcAft>
                <a:spcPts val="600"/>
              </a:spcAft>
            </a:pPr>
            <a:endParaRPr lang="en-US" sz="3200" dirty="0" smtClean="0"/>
          </a:p>
          <a:p>
            <a:pPr defTabSz="914400" eaLnBrk="1" hangingPunct="1">
              <a:spcAft>
                <a:spcPts val="600"/>
              </a:spcAft>
            </a:pPr>
            <a:r>
              <a:rPr lang="en-US" sz="3200" b="1" dirty="0" smtClean="0"/>
              <a:t>Note: </a:t>
            </a:r>
            <a:r>
              <a:rPr lang="en-US" sz="3200" dirty="0" smtClean="0"/>
              <a:t>The </a:t>
            </a:r>
            <a:r>
              <a:rPr lang="en-US" sz="3200" dirty="0"/>
              <a:t>text on the poster should use a sans serif font, it is easier to read from a distance. Don’t decrease font size below 28 on a 3’ x 4’ poster, it will get hard to read but also too much text to read.</a:t>
            </a:r>
          </a:p>
          <a:p>
            <a:pPr defTabSz="914400" eaLnBrk="1" hangingPunct="1">
              <a:spcAft>
                <a:spcPts val="600"/>
              </a:spcAft>
            </a:pPr>
            <a:endParaRPr lang="en-US" sz="3200" dirty="0"/>
          </a:p>
        </p:txBody>
      </p:sp>
      <p:sp>
        <p:nvSpPr>
          <p:cNvPr id="16" name="Text Box 65"/>
          <p:cNvSpPr txBox="1">
            <a:spLocks noChangeArrowheads="1"/>
          </p:cNvSpPr>
          <p:nvPr/>
        </p:nvSpPr>
        <p:spPr bwMode="auto">
          <a:xfrm>
            <a:off x="28789313" y="11309350"/>
            <a:ext cx="14187487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182880" tIns="91440" rIns="182880" bIns="91440">
            <a:spAutoFit/>
          </a:bodyPr>
          <a:lstStyle/>
          <a:p>
            <a:pPr defTabSz="4702175">
              <a:defRPr/>
            </a:pPr>
            <a:r>
              <a:rPr lang="en-US" sz="4800" b="1" dirty="0" smtClean="0">
                <a:latin typeface="Arial"/>
                <a:ea typeface="ＭＳ Ｐゴシック" pitchFamily="1" charset="-128"/>
                <a:cs typeface="Arial"/>
              </a:rPr>
              <a:t>Results part 2</a:t>
            </a:r>
            <a:endParaRPr lang="en-US" sz="4800" b="1" dirty="0">
              <a:latin typeface="Arial"/>
              <a:ea typeface="ＭＳ Ｐゴシック" pitchFamily="1" charset="-128"/>
              <a:cs typeface="Arial"/>
            </a:endParaRPr>
          </a:p>
        </p:txBody>
      </p:sp>
      <p:sp>
        <p:nvSpPr>
          <p:cNvPr id="17" name="Text Box 55"/>
          <p:cNvSpPr txBox="1">
            <a:spLocks noChangeArrowheads="1"/>
          </p:cNvSpPr>
          <p:nvPr/>
        </p:nvSpPr>
        <p:spPr bwMode="auto">
          <a:xfrm>
            <a:off x="15721013" y="12411024"/>
            <a:ext cx="12101512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914400" eaLnBrk="1" hangingPunct="1">
              <a:spcBef>
                <a:spcPct val="50000"/>
              </a:spcBef>
            </a:pPr>
            <a:r>
              <a:rPr lang="en-US" sz="3200" dirty="0" smtClean="0"/>
              <a:t>Briefly describe the results – use only as much text as is necessary to illuminate the figures you present. Make the figures big and easy to read, and set out in a logical sequence. Use more or fewer title bars or columns as appropriate to the type of figures you have.</a:t>
            </a:r>
            <a:endParaRPr lang="en-US" sz="3200" dirty="0"/>
          </a:p>
        </p:txBody>
      </p:sp>
      <p:sp>
        <p:nvSpPr>
          <p:cNvPr id="21" name="Text Box 65"/>
          <p:cNvSpPr txBox="1">
            <a:spLocks noChangeArrowheads="1"/>
          </p:cNvSpPr>
          <p:nvPr/>
        </p:nvSpPr>
        <p:spPr bwMode="auto">
          <a:xfrm>
            <a:off x="15721013" y="11309350"/>
            <a:ext cx="12177712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82880" tIns="91440" rIns="182880" bIns="91440">
            <a:spAutoFit/>
          </a:bodyPr>
          <a:lstStyle/>
          <a:p>
            <a:pPr defTabSz="47021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 smtClean="0">
                <a:latin typeface="Arial"/>
                <a:ea typeface="+mn-ea"/>
                <a:cs typeface="Arial"/>
              </a:rPr>
              <a:t>Results part 1 (adapt the titles!)</a:t>
            </a:r>
            <a:endParaRPr lang="en-US" sz="4800" b="1" dirty="0">
              <a:latin typeface="Arial"/>
              <a:ea typeface="+mn-ea"/>
              <a:cs typeface="Arial"/>
            </a:endParaRPr>
          </a:p>
        </p:txBody>
      </p:sp>
      <p:sp>
        <p:nvSpPr>
          <p:cNvPr id="23" name="Text Box 59"/>
          <p:cNvSpPr txBox="1">
            <a:spLocks noChangeArrowheads="1"/>
          </p:cNvSpPr>
          <p:nvPr/>
        </p:nvSpPr>
        <p:spPr bwMode="auto">
          <a:xfrm>
            <a:off x="15721013" y="8235950"/>
            <a:ext cx="12584112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914400" eaLnBrk="1" hangingPunct="1">
              <a:spcBef>
                <a:spcPct val="50000"/>
              </a:spcBef>
            </a:pPr>
            <a:r>
              <a:rPr lang="en-US" sz="3200" dirty="0" smtClean="0"/>
              <a:t>Use this methods section to focus on your specific contribution to the project. What methods did you personally use? Did you make modifications to a typical method or create something new? What was the sequence of your analysis?</a:t>
            </a:r>
            <a:endParaRPr lang="en-US" sz="3200" dirty="0"/>
          </a:p>
        </p:txBody>
      </p:sp>
      <p:sp>
        <p:nvSpPr>
          <p:cNvPr id="25" name="Text Box 63"/>
          <p:cNvSpPr txBox="1">
            <a:spLocks noChangeArrowheads="1"/>
          </p:cNvSpPr>
          <p:nvPr/>
        </p:nvSpPr>
        <p:spPr bwMode="auto">
          <a:xfrm>
            <a:off x="579438" y="14916150"/>
            <a:ext cx="13828712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lIns="182880" tIns="91440" rIns="182880" bIns="91440">
            <a:spAutoFit/>
          </a:bodyPr>
          <a:lstStyle/>
          <a:p>
            <a:pPr defTabSz="501650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latin typeface="Arial"/>
                <a:ea typeface="ＭＳ Ｐゴシック" charset="-128"/>
                <a:cs typeface="Arial"/>
              </a:rPr>
              <a:t>Introduction </a:t>
            </a:r>
          </a:p>
        </p:txBody>
      </p:sp>
      <p:sp>
        <p:nvSpPr>
          <p:cNvPr id="26" name="Text Box 63"/>
          <p:cNvSpPr txBox="1">
            <a:spLocks noChangeArrowheads="1"/>
          </p:cNvSpPr>
          <p:nvPr/>
        </p:nvSpPr>
        <p:spPr bwMode="auto">
          <a:xfrm>
            <a:off x="579438" y="4443413"/>
            <a:ext cx="13828712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lIns="182880" tIns="91440" rIns="182880" bIns="91440">
            <a:spAutoFit/>
          </a:bodyPr>
          <a:lstStyle/>
          <a:p>
            <a:pPr defTabSz="501650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latin typeface="Arial"/>
                <a:ea typeface="ＭＳ Ｐゴシック" charset="-128"/>
                <a:cs typeface="Arial"/>
              </a:rPr>
              <a:t>Abstract</a:t>
            </a:r>
          </a:p>
        </p:txBody>
      </p:sp>
      <p:sp>
        <p:nvSpPr>
          <p:cNvPr id="27" name="Text Box 63"/>
          <p:cNvSpPr txBox="1">
            <a:spLocks noChangeArrowheads="1"/>
          </p:cNvSpPr>
          <p:nvPr/>
        </p:nvSpPr>
        <p:spPr bwMode="auto">
          <a:xfrm>
            <a:off x="15721013" y="4443413"/>
            <a:ext cx="27255787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wrap="square" lIns="182880" tIns="91440" rIns="182880" bIns="91440">
            <a:spAutoFit/>
          </a:bodyPr>
          <a:lstStyle/>
          <a:p>
            <a:pPr defTabSz="501650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 smtClean="0">
                <a:latin typeface="Arial"/>
                <a:ea typeface="ＭＳ Ｐゴシック" charset="-128"/>
                <a:cs typeface="Arial"/>
              </a:rPr>
              <a:t>Some detail on methods that are not common (obviously change these titles!</a:t>
            </a:r>
            <a:endParaRPr lang="en-US" sz="4800" b="1" dirty="0">
              <a:latin typeface="Arial"/>
              <a:ea typeface="ＭＳ Ｐゴシック" charset="-128"/>
              <a:cs typeface="Arial"/>
            </a:endParaRPr>
          </a:p>
        </p:txBody>
      </p:sp>
      <p:sp>
        <p:nvSpPr>
          <p:cNvPr id="28" name="Text Box 59"/>
          <p:cNvSpPr txBox="1">
            <a:spLocks noChangeArrowheads="1"/>
          </p:cNvSpPr>
          <p:nvPr/>
        </p:nvSpPr>
        <p:spPr bwMode="auto">
          <a:xfrm>
            <a:off x="29009975" y="8235950"/>
            <a:ext cx="12353925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914400" eaLnBrk="1" hangingPunct="1">
              <a:spcBef>
                <a:spcPct val="50000"/>
              </a:spcBef>
            </a:pPr>
            <a:r>
              <a:rPr lang="en-US" sz="3200" dirty="0" smtClean="0"/>
              <a:t>More description here. </a:t>
            </a:r>
            <a:endParaRPr lang="en-US" sz="3200" dirty="0"/>
          </a:p>
        </p:txBody>
      </p:sp>
      <p:sp>
        <p:nvSpPr>
          <p:cNvPr id="30" name="Text Box 55"/>
          <p:cNvSpPr txBox="1">
            <a:spLocks noChangeArrowheads="1"/>
          </p:cNvSpPr>
          <p:nvPr/>
        </p:nvSpPr>
        <p:spPr bwMode="auto">
          <a:xfrm>
            <a:off x="28686125" y="12411024"/>
            <a:ext cx="5474775" cy="895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914400" eaLnBrk="1" hangingPunct="1">
              <a:spcBef>
                <a:spcPct val="50000"/>
              </a:spcBef>
            </a:pPr>
            <a:r>
              <a:rPr lang="en-US" sz="3200" dirty="0" smtClean="0"/>
              <a:t>You can put your text beside your figure, above it, below it</a:t>
            </a:r>
            <a:r>
              <a:rPr lang="is-IS" sz="3200" dirty="0" smtClean="0"/>
              <a:t>… most importantly, it should be really obvious to the reader which text matches with which figure. </a:t>
            </a:r>
          </a:p>
          <a:p>
            <a:pPr defTabSz="914400" eaLnBrk="1" hangingPunct="1">
              <a:spcBef>
                <a:spcPct val="50000"/>
              </a:spcBef>
            </a:pPr>
            <a:endParaRPr lang="is-IS" sz="3200" dirty="0"/>
          </a:p>
          <a:p>
            <a:pPr defTabSz="914400" eaLnBrk="1" hangingPunct="1">
              <a:spcBef>
                <a:spcPct val="50000"/>
              </a:spcBef>
            </a:pPr>
            <a:r>
              <a:rPr lang="is-IS" sz="3200" dirty="0" smtClean="0"/>
              <a:t>You can even use arrows or other methods to point out specific features like this letter ‘e’ right here</a:t>
            </a:r>
          </a:p>
          <a:p>
            <a:pPr defTabSz="914400" eaLnBrk="1" hangingPunct="1">
              <a:spcBef>
                <a:spcPct val="50000"/>
              </a:spcBef>
            </a:pPr>
            <a:endParaRPr lang="is-IS" sz="3200" dirty="0"/>
          </a:p>
          <a:p>
            <a:pPr defTabSz="914400" eaLnBrk="1" hangingPunct="1">
              <a:spcBef>
                <a:spcPct val="50000"/>
              </a:spcBef>
            </a:pPr>
            <a:r>
              <a:rPr lang="is-IS" sz="3200" dirty="0" smtClean="0"/>
              <a:t>Clarity is paramount. When in doubt, err on the side of less clutter, fewer words and larger images.</a:t>
            </a:r>
            <a:endParaRPr lang="en-US" sz="3200" dirty="0"/>
          </a:p>
        </p:txBody>
      </p:sp>
      <p:sp>
        <p:nvSpPr>
          <p:cNvPr id="31" name="Text Box 65"/>
          <p:cNvSpPr txBox="1">
            <a:spLocks noChangeArrowheads="1"/>
          </p:cNvSpPr>
          <p:nvPr/>
        </p:nvSpPr>
        <p:spPr bwMode="auto">
          <a:xfrm>
            <a:off x="28789313" y="27279600"/>
            <a:ext cx="14187487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182880" tIns="91440" rIns="182880" bIns="91440">
            <a:spAutoFit/>
          </a:bodyPr>
          <a:lstStyle/>
          <a:p>
            <a:pPr defTabSz="4702175">
              <a:defRPr/>
            </a:pPr>
            <a:r>
              <a:rPr lang="en-US" sz="4800" b="1" dirty="0" smtClean="0">
                <a:latin typeface="Arial"/>
                <a:ea typeface="ＭＳ Ｐゴシック" pitchFamily="1" charset="-128"/>
                <a:cs typeface="Arial"/>
              </a:rPr>
              <a:t>Additional Questions?</a:t>
            </a:r>
            <a:endParaRPr lang="en-US" sz="4800" b="1" dirty="0">
              <a:latin typeface="Arial"/>
              <a:ea typeface="ＭＳ Ｐゴシック" pitchFamily="1" charset="-128"/>
              <a:cs typeface="Arial"/>
            </a:endParaRPr>
          </a:p>
        </p:txBody>
      </p:sp>
      <p:sp>
        <p:nvSpPr>
          <p:cNvPr id="32" name="Text Box 55"/>
          <p:cNvSpPr txBox="1">
            <a:spLocks noChangeArrowheads="1"/>
          </p:cNvSpPr>
          <p:nvPr/>
        </p:nvSpPr>
        <p:spPr bwMode="auto">
          <a:xfrm>
            <a:off x="28789313" y="28375968"/>
            <a:ext cx="108712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914400" eaLnBrk="1" hangingPunct="1">
              <a:spcBef>
                <a:spcPct val="50000"/>
              </a:spcBef>
            </a:pPr>
            <a:r>
              <a:rPr lang="en-US" sz="3200" dirty="0" smtClean="0"/>
              <a:t>Provide your preferred contact information. If </a:t>
            </a:r>
            <a:r>
              <a:rPr lang="en-US" sz="3200" smtClean="0"/>
              <a:t>you use twitter </a:t>
            </a:r>
            <a:r>
              <a:rPr lang="en-US" sz="3200" dirty="0" smtClean="0"/>
              <a:t>– which is widely used in science communication – give your twitter handle here, so people can use it to refer to your work. If you have a website, use a QR code to make it easy to reach. Make sure to replace the QR code on the right! You </a:t>
            </a:r>
            <a:r>
              <a:rPr lang="en-US" sz="3200" dirty="0"/>
              <a:t>can generate QR codes at http://</a:t>
            </a:r>
            <a:r>
              <a:rPr lang="en-US" sz="3200" dirty="0" err="1"/>
              <a:t>www.qr</a:t>
            </a:r>
            <a:r>
              <a:rPr lang="en-US" sz="3200" dirty="0"/>
              <a:t>-code-</a:t>
            </a:r>
            <a:r>
              <a:rPr lang="en-US" sz="3200" dirty="0" err="1"/>
              <a:t>generator.com</a:t>
            </a:r>
            <a:r>
              <a:rPr lang="en-US" sz="3200" dirty="0"/>
              <a:t>/</a:t>
            </a:r>
          </a:p>
        </p:txBody>
      </p:sp>
      <p:pic>
        <p:nvPicPr>
          <p:cNvPr id="43" name="Picture 42" descr="static_qr_code_without_logo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06" t="10606" r="10606" b="10606"/>
          <a:stretch/>
        </p:blipFill>
        <p:spPr>
          <a:xfrm>
            <a:off x="39674800" y="28401368"/>
            <a:ext cx="3302000" cy="3302000"/>
          </a:xfrm>
          <a:prstGeom prst="rect">
            <a:avLst/>
          </a:prstGeom>
        </p:spPr>
      </p:pic>
      <p:cxnSp>
        <p:nvCxnSpPr>
          <p:cNvPr id="45" name="Straight Arrow Connector 44"/>
          <p:cNvCxnSpPr/>
          <p:nvPr/>
        </p:nvCxnSpPr>
        <p:spPr>
          <a:xfrm flipV="1">
            <a:off x="32365190" y="16958813"/>
            <a:ext cx="3345437" cy="116723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 Box 55"/>
          <p:cNvSpPr txBox="1">
            <a:spLocks noChangeArrowheads="1"/>
          </p:cNvSpPr>
          <p:nvPr/>
        </p:nvSpPr>
        <p:spPr bwMode="auto">
          <a:xfrm>
            <a:off x="15721013" y="30682181"/>
            <a:ext cx="1210151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914400" eaLnBrk="1" hangingPunct="1">
              <a:spcBef>
                <a:spcPct val="50000"/>
              </a:spcBef>
            </a:pPr>
            <a:r>
              <a:rPr lang="en-US" sz="3200" dirty="0" smtClean="0"/>
              <a:t>By using title bars (such as the gray boxes on this template), you can make it easy for a reader to navigate around the poster.</a:t>
            </a:r>
            <a:endParaRPr lang="en-US" sz="3200" dirty="0"/>
          </a:p>
        </p:txBody>
      </p:sp>
      <p:sp>
        <p:nvSpPr>
          <p:cNvPr id="2" name="Rectangle 1"/>
          <p:cNvSpPr/>
          <p:nvPr/>
        </p:nvSpPr>
        <p:spPr>
          <a:xfrm>
            <a:off x="15721013" y="5612004"/>
            <a:ext cx="27213562" cy="254139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Beautiful schematic imagery here</a:t>
            </a:r>
            <a:br>
              <a:rPr lang="en-US" dirty="0" smtClean="0"/>
            </a:br>
            <a:r>
              <a:rPr lang="en-US" dirty="0" smtClean="0"/>
              <a:t>(just an example – arrange figures and text as you wish)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5694690" y="15268479"/>
            <a:ext cx="12127835" cy="67357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Beautiful results images here</a:t>
            </a:r>
            <a:endParaRPr lang="en-US" dirty="0"/>
          </a:p>
        </p:txBody>
      </p:sp>
      <p:sp>
        <p:nvSpPr>
          <p:cNvPr id="33" name="Text Box 55"/>
          <p:cNvSpPr txBox="1">
            <a:spLocks noChangeArrowheads="1"/>
          </p:cNvSpPr>
          <p:nvPr/>
        </p:nvSpPr>
        <p:spPr bwMode="auto">
          <a:xfrm>
            <a:off x="579438" y="30682181"/>
            <a:ext cx="13828711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914400" eaLnBrk="1" hangingPunct="1">
              <a:spcBef>
                <a:spcPct val="50000"/>
              </a:spcBef>
            </a:pPr>
            <a:r>
              <a:rPr lang="en-US" sz="3200" dirty="0" smtClean="0"/>
              <a:t>Make sure to keep a margin of at least 0.5 inches or 1 inch around the edge</a:t>
            </a:r>
            <a:br>
              <a:rPr lang="en-US" sz="3200" dirty="0" smtClean="0"/>
            </a:br>
            <a:r>
              <a:rPr lang="en-US" sz="3200" dirty="0" smtClean="0"/>
              <a:t>of the poster</a:t>
            </a:r>
            <a:endParaRPr lang="en-US" sz="3200" dirty="0"/>
          </a:p>
        </p:txBody>
      </p:sp>
      <p:sp>
        <p:nvSpPr>
          <p:cNvPr id="36" name="Rectangle 35"/>
          <p:cNvSpPr/>
          <p:nvPr/>
        </p:nvSpPr>
        <p:spPr>
          <a:xfrm>
            <a:off x="15694690" y="22331035"/>
            <a:ext cx="5896045" cy="82017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Beautiful results images here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21926480" y="22331035"/>
            <a:ext cx="5896045" cy="82017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Beautiful results images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7798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602</Words>
  <Application>Microsoft Macintosh PowerPoint</Application>
  <PresentationFormat>Custom</PresentationFormat>
  <Paragraphs>47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Johns Hopkins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Feilim Mac Gabhann</dc:creator>
  <cp:lastModifiedBy>Alex Van Horn</cp:lastModifiedBy>
  <cp:revision>13</cp:revision>
  <cp:lastPrinted>2017-03-20T20:30:34Z</cp:lastPrinted>
  <dcterms:created xsi:type="dcterms:W3CDTF">2017-03-20T20:25:36Z</dcterms:created>
  <dcterms:modified xsi:type="dcterms:W3CDTF">2018-03-13T19:22:59Z</dcterms:modified>
</cp:coreProperties>
</file>